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  <p:embeddedFont>
      <p:font typeface="Nuni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EijewOPF8+ZTtqRFm7lP5MTn8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schemas.openxmlformats.org/officeDocument/2006/relationships/font" Target="fonts/Nunito-regular.fnt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roximaNova-regular.fntdata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7" Type="http://customschemas.google.com/relationships/presentationmetadata" Target="metadata"/><Relationship Id="rId16" Type="http://schemas.openxmlformats.org/officeDocument/2006/relationships/font" Target="fonts/Nuni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/>
          <p:nvPr>
            <p:ph idx="2" type="sldImg"/>
          </p:nvPr>
        </p:nvSpPr>
        <p:spPr>
          <a:xfrm>
            <a:off x="481013" y="1279525"/>
            <a:ext cx="6142037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7150" lIns="94325" spcFirstLastPara="1" rIns="94325" wrap="square" tIns="471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 txBox="1"/>
          <p:nvPr>
            <p:ph idx="12" type="sldNum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anchorCtr="0" anchor="b" bIns="47150" lIns="94325" spcFirstLastPara="1" rIns="94325" wrap="square" tIns="471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I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" name="Google Shape;3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073ccdc239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" name="Google Shape;41;g1073ccdc239_0_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073ccdc239_0_4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8" name="Google Shape;48;g1073ccdc239_0_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hyperlink" Target="http://www.zinnov.com/" TargetMode="Externa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>
            <a:hlinkClick r:id="rId3"/>
          </p:cNvPr>
          <p:cNvSpPr/>
          <p:nvPr/>
        </p:nvSpPr>
        <p:spPr>
          <a:xfrm>
            <a:off x="5452217" y="5606042"/>
            <a:ext cx="1273323" cy="1709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2"/>
          <p:cNvSpPr txBox="1"/>
          <p:nvPr/>
        </p:nvSpPr>
        <p:spPr>
          <a:xfrm>
            <a:off x="7324956" y="909374"/>
            <a:ext cx="47751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IN" sz="3600" u="none" cap="none" strike="noStrik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Flipkart Leap</a:t>
            </a:r>
            <a:endParaRPr b="0" i="0" sz="14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IN" sz="2800" u="none" cap="none" strike="noStrik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Pitch Deck Template</a:t>
            </a:r>
            <a:endParaRPr b="0" i="0" sz="14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16;p12"/>
          <p:cNvSpPr/>
          <p:nvPr/>
        </p:nvSpPr>
        <p:spPr>
          <a:xfrm>
            <a:off x="10837325" y="5802825"/>
            <a:ext cx="1354800" cy="1000800"/>
          </a:xfrm>
          <a:prstGeom prst="rect">
            <a:avLst/>
          </a:prstGeom>
          <a:solidFill>
            <a:srgbClr val="007C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9687463" y="6479813"/>
            <a:ext cx="1128021" cy="346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19" name="Google Shape;19;p13"/>
          <p:cNvSpPr txBox="1"/>
          <p:nvPr>
            <p:ph type="title"/>
          </p:nvPr>
        </p:nvSpPr>
        <p:spPr>
          <a:xfrm>
            <a:off x="299886" y="135466"/>
            <a:ext cx="10515598" cy="671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Nunito"/>
              <a:buNone/>
              <a:defRPr b="1" i="0" sz="30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idx="1" type="body"/>
          </p:nvPr>
        </p:nvSpPr>
        <p:spPr>
          <a:xfrm>
            <a:off x="363050" y="10472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Char char="•"/>
              <a:defRPr i="0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Char char="•"/>
              <a:defRPr i="0" sz="24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unito"/>
              <a:buChar char="•"/>
              <a:defRPr i="0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type="title"/>
          </p:nvPr>
        </p:nvSpPr>
        <p:spPr>
          <a:xfrm>
            <a:off x="299885" y="135466"/>
            <a:ext cx="11598603" cy="671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Nunito"/>
              <a:buNone/>
              <a:defRPr b="1" i="0" sz="30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23" name="Google Shape;23;p14"/>
          <p:cNvSpPr txBox="1"/>
          <p:nvPr>
            <p:ph idx="10" type="dt"/>
          </p:nvPr>
        </p:nvSpPr>
        <p:spPr>
          <a:xfrm>
            <a:off x="299885" y="6479813"/>
            <a:ext cx="2743200" cy="346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14"/>
          <p:cNvSpPr txBox="1"/>
          <p:nvPr>
            <p:ph idx="11" type="ftr"/>
          </p:nvPr>
        </p:nvSpPr>
        <p:spPr>
          <a:xfrm>
            <a:off x="3500285" y="6466750"/>
            <a:ext cx="4114800" cy="346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4"/>
          <p:cNvSpPr txBox="1"/>
          <p:nvPr>
            <p:ph idx="12" type="sldNum"/>
          </p:nvPr>
        </p:nvSpPr>
        <p:spPr>
          <a:xfrm>
            <a:off x="8072285" y="6479813"/>
            <a:ext cx="2116744" cy="346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idx="1" type="body"/>
          </p:nvPr>
        </p:nvSpPr>
        <p:spPr>
          <a:xfrm>
            <a:off x="363050" y="10472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Char char="•"/>
              <a:defRPr b="0" i="0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Char char="•"/>
              <a:defRPr b="0" i="0" sz="24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unito"/>
              <a:buChar char="•"/>
              <a:defRPr b="0" i="0" sz="2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b="0"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b="0"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b="0"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b="0"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b="0"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•"/>
              <a:defRPr b="0" i="0" sz="1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type="title"/>
          </p:nvPr>
        </p:nvSpPr>
        <p:spPr>
          <a:xfrm>
            <a:off x="299885" y="135466"/>
            <a:ext cx="11598600" cy="67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3000"/>
              <a:buFont typeface="Nunito"/>
              <a:buNone/>
              <a:defRPr b="1" i="0" sz="30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400"/>
              <a:buFont typeface="Nunito"/>
              <a:buNone/>
              <a:defRPr b="1" i="0" sz="2800" u="none" cap="none" strike="noStrike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999075" y="6062850"/>
            <a:ext cx="1011678" cy="61952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/>
          <p:nvPr/>
        </p:nvSpPr>
        <p:spPr>
          <a:xfrm>
            <a:off x="7433075" y="3262000"/>
            <a:ext cx="3927600" cy="32526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IN" sz="1600" u="sng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b="1" lang="en-IN" sz="1600" u="sng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INSTRUCTIONS</a:t>
            </a:r>
            <a:r>
              <a:rPr b="1" lang="en-IN" sz="16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:</a:t>
            </a:r>
            <a:br>
              <a:rPr lang="en-IN" sz="16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endParaRPr sz="16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87325" lvl="0" marL="2667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Proxima Nova"/>
              <a:buChar char="➔"/>
            </a:pPr>
            <a:r>
              <a:rPr lang="en-IN" sz="16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Use the following slides as a guideline and try to cover the pointers mentioned in the slides</a:t>
            </a:r>
            <a:endParaRPr sz="16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91599" lvl="0" marL="269999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Proxima Nova"/>
              <a:buChar char="➔"/>
            </a:pPr>
            <a:r>
              <a:rPr lang="en-IN" sz="16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Be crisp and to-the-point (treat this deck as a visual elevator pitch rather than a detailed document)</a:t>
            </a:r>
            <a:endParaRPr sz="16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/>
          <p:nvPr>
            <p:ph idx="12" type="sldNum"/>
          </p:nvPr>
        </p:nvSpPr>
        <p:spPr>
          <a:xfrm>
            <a:off x="9687463" y="6479813"/>
            <a:ext cx="1128021" cy="3468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37" name="Google Shape;37;p3"/>
          <p:cNvSpPr txBox="1"/>
          <p:nvPr>
            <p:ph type="title"/>
          </p:nvPr>
        </p:nvSpPr>
        <p:spPr>
          <a:xfrm>
            <a:off x="299874" y="135475"/>
            <a:ext cx="11095200" cy="67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IN" sz="2800"/>
              <a:t>PROBLEM &amp; SOLUTION</a:t>
            </a:r>
            <a:endParaRPr sz="2800"/>
          </a:p>
        </p:txBody>
      </p:sp>
      <p:sp>
        <p:nvSpPr>
          <p:cNvPr id="38" name="Google Shape;38;p3"/>
          <p:cNvSpPr/>
          <p:nvPr/>
        </p:nvSpPr>
        <p:spPr>
          <a:xfrm>
            <a:off x="759650" y="1124400"/>
            <a:ext cx="10635300" cy="4839300"/>
          </a:xfrm>
          <a:prstGeom prst="rect">
            <a:avLst/>
          </a:prstGeom>
          <a:noFill/>
          <a:ln cap="flat" cmpd="sng" w="9525">
            <a:solidFill>
              <a:srgbClr val="364A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Problem Statement: 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Describe the customer’s problem</a:t>
            </a:r>
            <a:endParaRPr b="0" i="0" sz="14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  <a:extLst>
                <a:ext uri="http://customooxmlschemas.google.com/">
                  <go:slidesCustomData xmlns:go="http://customooxmlschemas.google.com/" textRoundtripDataId="1"/>
                </a:ext>
              </a:extLst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Status Quo: 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What is the customer doing today to solve the problem?</a:t>
            </a:r>
            <a:endParaRPr b="0" i="0" sz="18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  <a:extLst>
                <a:ext uri="http://customooxmlschemas.google.com/">
                  <go:slidesCustomData xmlns:go="http://customooxmlschemas.google.com/" textRoundtripDataId="4"/>
                </a:ext>
              </a:extLst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Product Solution: 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How are you solving the problem? Mention the </a:t>
            </a:r>
            <a:r>
              <a:rPr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value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 proposition and use cases.</a:t>
            </a:r>
            <a:endParaRPr b="0" i="0" sz="18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  <a:extLst>
                <a:ext uri="http://customooxmlschemas.google.com/">
                  <go:slidesCustomData xmlns:go="http://customooxmlschemas.google.com/" textRoundtripDataId="9"/>
                </a:ext>
              </a:extLst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Market Size: </a:t>
            </a:r>
            <a:r>
              <a:rPr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11"/>
                  </a:ext>
                </a:extLst>
              </a:rPr>
              <a:t>How big is the market?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  <a:extLst>
                <a:ext uri="http://customooxmlschemas.google.com/">
                  <go:slidesCustomData xmlns:go="http://customooxmlschemas.google.com/" textRoundtripDataId="12"/>
                </a:ext>
              </a:extLst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USP: 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extLst>
                  <a:ext uri="http://customooxmlschemas.google.com/">
                    <go:slidesCustomData xmlns:go="http://customooxmlschemas.google.com/" textRoundtripDataId="14"/>
                  </a:ext>
                </a:extLst>
              </a:rPr>
              <a:t>How is your solution different from others in the market?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Who are</a:t>
            </a:r>
            <a:r>
              <a:rPr b="0" i="0" lang="en-IN" sz="1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your competitors?</a:t>
            </a:r>
            <a:endParaRPr b="0" i="0" sz="18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73ccdc239_0_34"/>
          <p:cNvSpPr txBox="1"/>
          <p:nvPr>
            <p:ph idx="12" type="sldNum"/>
          </p:nvPr>
        </p:nvSpPr>
        <p:spPr>
          <a:xfrm>
            <a:off x="9687463" y="6479813"/>
            <a:ext cx="1128000" cy="34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44" name="Google Shape;44;g1073ccdc239_0_34"/>
          <p:cNvSpPr txBox="1"/>
          <p:nvPr>
            <p:ph type="title"/>
          </p:nvPr>
        </p:nvSpPr>
        <p:spPr>
          <a:xfrm>
            <a:off x="299874" y="135475"/>
            <a:ext cx="11095200" cy="67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2800"/>
              <a:t>ABOUT THE STARTUP</a:t>
            </a:r>
            <a:endParaRPr sz="2800"/>
          </a:p>
        </p:txBody>
      </p:sp>
      <p:sp>
        <p:nvSpPr>
          <p:cNvPr id="45" name="Google Shape;45;g1073ccdc239_0_34"/>
          <p:cNvSpPr/>
          <p:nvPr/>
        </p:nvSpPr>
        <p:spPr>
          <a:xfrm>
            <a:off x="759650" y="1124400"/>
            <a:ext cx="10635300" cy="4839300"/>
          </a:xfrm>
          <a:prstGeom prst="rect">
            <a:avLst/>
          </a:prstGeom>
          <a:noFill/>
          <a:ln cap="flat" cmpd="sng" w="9525">
            <a:solidFill>
              <a:srgbClr val="364A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History &amp; Year of incorporation</a:t>
            </a:r>
            <a:endParaRPr b="1"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Current Key Business Metrics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Cap Table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Founders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Proxima Nova"/>
              <a:buChar char="•"/>
            </a:pPr>
            <a:r>
              <a:rPr b="1" lang="en-I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Team</a:t>
            </a:r>
            <a:endParaRPr b="1"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073ccdc239_0_46"/>
          <p:cNvSpPr txBox="1"/>
          <p:nvPr>
            <p:ph idx="12" type="sldNum"/>
          </p:nvPr>
        </p:nvSpPr>
        <p:spPr>
          <a:xfrm>
            <a:off x="9687463" y="6479813"/>
            <a:ext cx="1128000" cy="34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51" name="Google Shape;51;g1073ccdc239_0_46"/>
          <p:cNvSpPr txBox="1"/>
          <p:nvPr>
            <p:ph type="title"/>
          </p:nvPr>
        </p:nvSpPr>
        <p:spPr>
          <a:xfrm>
            <a:off x="299875" y="135475"/>
            <a:ext cx="11095200" cy="83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2800"/>
              <a:t>HOW WILL AN INVESTMENT BY FLIPKART HELP THE STARTUP’S GROWTH</a:t>
            </a:r>
            <a:endParaRPr sz="2800"/>
          </a:p>
        </p:txBody>
      </p:sp>
      <p:sp>
        <p:nvSpPr>
          <p:cNvPr id="52" name="Google Shape;52;g1073ccdc239_0_46"/>
          <p:cNvSpPr/>
          <p:nvPr/>
        </p:nvSpPr>
        <p:spPr>
          <a:xfrm>
            <a:off x="759650" y="1124400"/>
            <a:ext cx="10635300" cy="4839300"/>
          </a:xfrm>
          <a:prstGeom prst="rect">
            <a:avLst/>
          </a:prstGeom>
          <a:noFill/>
          <a:ln cap="flat" cmpd="sng" w="9525">
            <a:solidFill>
              <a:srgbClr val="364A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Custom 1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