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2" r:id="rId4"/>
    <p:sldMasterId id="2147483673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embeddedFontLst>
    <p:embeddedFont>
      <p:font typeface="Proxima Nova"/>
      <p:regular r:id="rId9"/>
      <p:bold r:id="rId10"/>
      <p:italic r:id="rId11"/>
      <p:boldItalic r:id="rId12"/>
    </p:embeddedFont>
    <p:embeddedFont>
      <p:font typeface="Nuni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italic.fntdata"/><Relationship Id="rId10" Type="http://schemas.openxmlformats.org/officeDocument/2006/relationships/font" Target="fonts/ProximaNova-bold.fntdata"/><Relationship Id="rId13" Type="http://schemas.openxmlformats.org/officeDocument/2006/relationships/font" Target="fonts/Nunito-regular.fntdata"/><Relationship Id="rId12" Type="http://schemas.openxmlformats.org/officeDocument/2006/relationships/font" Target="fonts/ProximaNova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roximaNova-regular.fntdata"/><Relationship Id="rId15" Type="http://schemas.openxmlformats.org/officeDocument/2006/relationships/font" Target="fonts/Nunito-italic.fntdata"/><Relationship Id="rId14" Type="http://schemas.openxmlformats.org/officeDocument/2006/relationships/font" Target="fonts/Nunito-bold.fntdata"/><Relationship Id="rId16" Type="http://schemas.openxmlformats.org/officeDocument/2006/relationships/font" Target="fonts/Nunito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1fb334d26d_1_84:notes"/>
          <p:cNvSpPr/>
          <p:nvPr>
            <p:ph idx="2" type="sldImg"/>
          </p:nvPr>
        </p:nvSpPr>
        <p:spPr>
          <a:xfrm>
            <a:off x="481013" y="1279525"/>
            <a:ext cx="6142037" cy="345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g11fb334d26d_1_84:notes"/>
          <p:cNvSpPr txBox="1"/>
          <p:nvPr>
            <p:ph idx="1" type="body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anchorCtr="0" anchor="t" bIns="47150" lIns="94325" spcFirstLastPara="1" rIns="94325" wrap="square" tIns="471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7" name="Google Shape;137;g11fb334d26d_1_84:notes"/>
          <p:cNvSpPr txBox="1"/>
          <p:nvPr>
            <p:ph idx="12" type="sldNum"/>
          </p:nvPr>
        </p:nvSpPr>
        <p:spPr>
          <a:xfrm>
            <a:off x="4023992" y="9721106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anchorCtr="0" anchor="b" bIns="47150" lIns="94325" spcFirstLastPara="1" rIns="94325" wrap="square" tIns="471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1fb334d26d_1_9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11fb334d26d_1_9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hyperlink" Target="http://www.zinnov.com/" TargetMode="Externa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>
            <a:hlinkClick r:id="rId3"/>
          </p:cNvPr>
          <p:cNvSpPr/>
          <p:nvPr/>
        </p:nvSpPr>
        <p:spPr>
          <a:xfrm>
            <a:off x="4089163" y="4204532"/>
            <a:ext cx="954992" cy="128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4"/>
          <p:cNvSpPr txBox="1"/>
          <p:nvPr/>
        </p:nvSpPr>
        <p:spPr>
          <a:xfrm>
            <a:off x="5493717" y="682031"/>
            <a:ext cx="3581325" cy="23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" sz="2700" u="none" cap="none" strike="noStrik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rPr>
              <a:t>Flipkart Leap</a:t>
            </a:r>
            <a:endParaRPr b="0" i="0" sz="1100" u="none" cap="none" strike="noStrik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rPr>
              <a:t>Pitch Deck Template</a:t>
            </a:r>
            <a:endParaRPr b="0" i="0" sz="1100" u="none" cap="none" strike="noStrik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i="0" sz="11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9" name="Google Shape;59;p14"/>
          <p:cNvSpPr/>
          <p:nvPr/>
        </p:nvSpPr>
        <p:spPr>
          <a:xfrm>
            <a:off x="8127994" y="4352119"/>
            <a:ext cx="1016100" cy="750600"/>
          </a:xfrm>
          <a:prstGeom prst="rect">
            <a:avLst/>
          </a:prstGeom>
          <a:solidFill>
            <a:srgbClr val="007CD9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1_Title 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idx="10" type="dt"/>
          </p:nvPr>
        </p:nvSpPr>
        <p:spPr>
          <a:xfrm>
            <a:off x="224913" y="4859860"/>
            <a:ext cx="4892707" cy="26015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1" type="ftr"/>
          </p:nvPr>
        </p:nvSpPr>
        <p:spPr>
          <a:xfrm>
            <a:off x="5169378" y="4859860"/>
            <a:ext cx="2044460" cy="26015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7265597" y="4859860"/>
            <a:ext cx="846016" cy="26015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4" name="Google Shape;64;p15"/>
          <p:cNvSpPr txBox="1"/>
          <p:nvPr>
            <p:ph type="title"/>
          </p:nvPr>
        </p:nvSpPr>
        <p:spPr>
          <a:xfrm>
            <a:off x="224914" y="101599"/>
            <a:ext cx="7886698" cy="503518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subTitle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74" name="Google Shape;74;p1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0" name="Google Shape;80;p1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20"/>
          <p:cNvSpPr txBox="1"/>
          <p:nvPr>
            <p:ph idx="1" type="body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3" name="Google Shape;93;p20"/>
          <p:cNvSpPr txBox="1"/>
          <p:nvPr>
            <p:ph idx="2" type="body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5" name="Google Shape;95;p20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6" name="Google Shape;96;p2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2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3" name="Google Shape;103;p2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6" name="Google Shape;106;p2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2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3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0" name="Google Shape;110;p23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11" name="Google Shape;111;p23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2" name="Google Shape;112;p2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2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4" name="Google Shape;114;p2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4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18" name="Google Shape;118;p24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9" name="Google Shape;119;p2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0" name="Google Shape;120;p2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5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5" name="Google Shape;125;p2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2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7" name="Google Shape;127;p2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/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31" name="Google Shape;131;p2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2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3" name="Google Shape;133;p2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/>
          <p:nvPr/>
        </p:nvSpPr>
        <p:spPr>
          <a:xfrm>
            <a:off x="5623100" y="3315825"/>
            <a:ext cx="2945700" cy="1442100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Proxima Nova"/>
              <a:buNone/>
            </a:pPr>
            <a:br>
              <a:rPr b="1" i="0" lang="en" sz="1200" u="sng" cap="none" strike="noStrike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b="1" i="0" lang="en" sz="1200" u="sng" cap="none" strike="noStrike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INSTRUCTIONS</a:t>
            </a:r>
            <a:r>
              <a:rPr b="1" i="0" lang="en" sz="1200" u="none" cap="none" strike="noStrike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:</a:t>
            </a:r>
            <a:br>
              <a:rPr b="0" i="0" lang="en" sz="1200" u="none" cap="none" strike="noStrike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endParaRPr sz="120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Proxima Nova"/>
              <a:buNone/>
            </a:pPr>
            <a:r>
              <a:rPr lang="en" sz="12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Please ensure any pitch deck you upload covers all the elements mentioned in the next slide.</a:t>
            </a:r>
            <a:endParaRPr b="0" i="0" sz="1200" u="none" cap="none" strike="noStrike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idx="12" type="sldNum"/>
          </p:nvPr>
        </p:nvSpPr>
        <p:spPr>
          <a:xfrm>
            <a:off x="7265597" y="4859860"/>
            <a:ext cx="846016" cy="26015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5" name="Google Shape;145;p28"/>
          <p:cNvSpPr txBox="1"/>
          <p:nvPr>
            <p:ph type="title"/>
          </p:nvPr>
        </p:nvSpPr>
        <p:spPr>
          <a:xfrm>
            <a:off x="224914" y="101599"/>
            <a:ext cx="7886700" cy="50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/>
              <a:t>Pitch Deck</a:t>
            </a:r>
            <a:endParaRPr/>
          </a:p>
        </p:txBody>
      </p:sp>
      <p:grpSp>
        <p:nvGrpSpPr>
          <p:cNvPr id="146" name="Google Shape;146;p28"/>
          <p:cNvGrpSpPr/>
          <p:nvPr/>
        </p:nvGrpSpPr>
        <p:grpSpPr>
          <a:xfrm>
            <a:off x="1375913" y="898668"/>
            <a:ext cx="6392174" cy="3667640"/>
            <a:chOff x="272017" y="1323991"/>
            <a:chExt cx="8522898" cy="4890187"/>
          </a:xfrm>
        </p:grpSpPr>
        <p:sp>
          <p:nvSpPr>
            <p:cNvPr id="147" name="Google Shape;147;p28"/>
            <p:cNvSpPr/>
            <p:nvPr/>
          </p:nvSpPr>
          <p:spPr>
            <a:xfrm rot="5400000">
              <a:off x="-127808" y="2433950"/>
              <a:ext cx="1738805" cy="209579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28"/>
            <p:cNvSpPr/>
            <p:nvPr/>
          </p:nvSpPr>
          <p:spPr>
            <a:xfrm>
              <a:off x="272017" y="1323991"/>
              <a:ext cx="2328660" cy="1397196"/>
            </a:xfrm>
            <a:custGeom>
              <a:rect b="b" l="l" r="r" t="t"/>
              <a:pathLst>
                <a:path extrusionOk="0" h="1397196" w="2328660">
                  <a:moveTo>
                    <a:pt x="0" y="139720"/>
                  </a:moveTo>
                  <a:cubicBezTo>
                    <a:pt x="0" y="62555"/>
                    <a:pt x="62555" y="0"/>
                    <a:pt x="139720" y="0"/>
                  </a:cubicBezTo>
                  <a:lnTo>
                    <a:pt x="2188940" y="0"/>
                  </a:lnTo>
                  <a:cubicBezTo>
                    <a:pt x="2266105" y="0"/>
                    <a:pt x="2328660" y="62555"/>
                    <a:pt x="2328660" y="139720"/>
                  </a:cubicBezTo>
                  <a:lnTo>
                    <a:pt x="2328660" y="1257476"/>
                  </a:lnTo>
                  <a:cubicBezTo>
                    <a:pt x="2328660" y="1334641"/>
                    <a:pt x="2266105" y="1397196"/>
                    <a:pt x="2188940" y="1397196"/>
                  </a:cubicBezTo>
                  <a:lnTo>
                    <a:pt x="139720" y="1397196"/>
                  </a:lnTo>
                  <a:cubicBezTo>
                    <a:pt x="62555" y="1397196"/>
                    <a:pt x="0" y="1334641"/>
                    <a:pt x="0" y="1257476"/>
                  </a:cubicBezTo>
                  <a:lnTo>
                    <a:pt x="0" y="139720"/>
                  </a:lnTo>
                  <a:close/>
                </a:path>
              </a:pathLst>
            </a:custGeom>
            <a:solidFill>
              <a:srgbClr val="AEABAB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87825" lIns="87825" spcFirstLastPara="1" rIns="87825" wrap="square" tIns="878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What problem are you solving?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28"/>
            <p:cNvSpPr/>
            <p:nvPr/>
          </p:nvSpPr>
          <p:spPr>
            <a:xfrm rot="5400000">
              <a:off x="-127808" y="4180446"/>
              <a:ext cx="1738805" cy="209579"/>
            </a:xfrm>
            <a:prstGeom prst="rect">
              <a:avLst/>
            </a:prstGeom>
            <a:solidFill>
              <a:srgbClr val="B1B8D2"/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28"/>
            <p:cNvSpPr/>
            <p:nvPr/>
          </p:nvSpPr>
          <p:spPr>
            <a:xfrm>
              <a:off x="272017" y="3070487"/>
              <a:ext cx="2328660" cy="1397196"/>
            </a:xfrm>
            <a:custGeom>
              <a:rect b="b" l="l" r="r" t="t"/>
              <a:pathLst>
                <a:path extrusionOk="0" h="1397196" w="2328660">
                  <a:moveTo>
                    <a:pt x="0" y="139720"/>
                  </a:moveTo>
                  <a:cubicBezTo>
                    <a:pt x="0" y="62555"/>
                    <a:pt x="62555" y="0"/>
                    <a:pt x="139720" y="0"/>
                  </a:cubicBezTo>
                  <a:lnTo>
                    <a:pt x="2188940" y="0"/>
                  </a:lnTo>
                  <a:cubicBezTo>
                    <a:pt x="2266105" y="0"/>
                    <a:pt x="2328660" y="62555"/>
                    <a:pt x="2328660" y="139720"/>
                  </a:cubicBezTo>
                  <a:lnTo>
                    <a:pt x="2328660" y="1257476"/>
                  </a:lnTo>
                  <a:cubicBezTo>
                    <a:pt x="2328660" y="1334641"/>
                    <a:pt x="2266105" y="1397196"/>
                    <a:pt x="2188940" y="1397196"/>
                  </a:cubicBezTo>
                  <a:lnTo>
                    <a:pt x="139720" y="1397196"/>
                  </a:lnTo>
                  <a:cubicBezTo>
                    <a:pt x="62555" y="1397196"/>
                    <a:pt x="0" y="1334641"/>
                    <a:pt x="0" y="1257476"/>
                  </a:cubicBezTo>
                  <a:lnTo>
                    <a:pt x="0" y="139720"/>
                  </a:lnTo>
                  <a:close/>
                </a:path>
              </a:pathLst>
            </a:cu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87825" lIns="87825" spcFirstLastPara="1" rIns="87825" wrap="square" tIns="878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" sz="1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Your Solution</a:t>
              </a:r>
              <a:endParaRPr sz="1100"/>
            </a:p>
          </p:txBody>
        </p:sp>
        <p:sp>
          <p:nvSpPr>
            <p:cNvPr id="151" name="Google Shape;151;p28"/>
            <p:cNvSpPr/>
            <p:nvPr/>
          </p:nvSpPr>
          <p:spPr>
            <a:xfrm>
              <a:off x="1040048" y="5343258"/>
              <a:ext cx="3089428" cy="209579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28"/>
            <p:cNvSpPr/>
            <p:nvPr/>
          </p:nvSpPr>
          <p:spPr>
            <a:xfrm>
              <a:off x="272017" y="4816982"/>
              <a:ext cx="2328660" cy="1397196"/>
            </a:xfrm>
            <a:custGeom>
              <a:rect b="b" l="l" r="r" t="t"/>
              <a:pathLst>
                <a:path extrusionOk="0" h="1397196" w="2328660">
                  <a:moveTo>
                    <a:pt x="0" y="139720"/>
                  </a:moveTo>
                  <a:cubicBezTo>
                    <a:pt x="0" y="62555"/>
                    <a:pt x="62555" y="0"/>
                    <a:pt x="139720" y="0"/>
                  </a:cubicBezTo>
                  <a:lnTo>
                    <a:pt x="2188940" y="0"/>
                  </a:lnTo>
                  <a:cubicBezTo>
                    <a:pt x="2266105" y="0"/>
                    <a:pt x="2328660" y="62555"/>
                    <a:pt x="2328660" y="139720"/>
                  </a:cubicBezTo>
                  <a:lnTo>
                    <a:pt x="2328660" y="1257476"/>
                  </a:lnTo>
                  <a:cubicBezTo>
                    <a:pt x="2328660" y="1334641"/>
                    <a:pt x="2266105" y="1397196"/>
                    <a:pt x="2188940" y="1397196"/>
                  </a:cubicBezTo>
                  <a:lnTo>
                    <a:pt x="139720" y="1397196"/>
                  </a:lnTo>
                  <a:cubicBezTo>
                    <a:pt x="62555" y="1397196"/>
                    <a:pt x="0" y="1334641"/>
                    <a:pt x="0" y="1257476"/>
                  </a:cubicBezTo>
                  <a:lnTo>
                    <a:pt x="0" y="139720"/>
                  </a:lnTo>
                  <a:close/>
                </a:path>
              </a:pathLst>
            </a:custGeom>
            <a:solidFill>
              <a:srgbClr val="1B1E3D"/>
            </a:solidFill>
            <a:ln cap="flat" cmpd="sng" w="25400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87825" lIns="87825" spcFirstLastPara="1" rIns="87825" wrap="square" tIns="878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Competition and USP</a:t>
              </a:r>
              <a:endParaRPr sz="1100"/>
            </a:p>
          </p:txBody>
        </p:sp>
        <p:sp>
          <p:nvSpPr>
            <p:cNvPr id="153" name="Google Shape;153;p28"/>
            <p:cNvSpPr/>
            <p:nvPr/>
          </p:nvSpPr>
          <p:spPr>
            <a:xfrm rot="-5400000">
              <a:off x="2969311" y="4180446"/>
              <a:ext cx="1738805" cy="209579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28"/>
            <p:cNvSpPr/>
            <p:nvPr/>
          </p:nvSpPr>
          <p:spPr>
            <a:xfrm>
              <a:off x="3369136" y="4816982"/>
              <a:ext cx="2328660" cy="1397196"/>
            </a:xfrm>
            <a:custGeom>
              <a:rect b="b" l="l" r="r" t="t"/>
              <a:pathLst>
                <a:path extrusionOk="0" h="1397196" w="2328660">
                  <a:moveTo>
                    <a:pt x="0" y="139720"/>
                  </a:moveTo>
                  <a:cubicBezTo>
                    <a:pt x="0" y="62555"/>
                    <a:pt x="62555" y="0"/>
                    <a:pt x="139720" y="0"/>
                  </a:cubicBezTo>
                  <a:lnTo>
                    <a:pt x="2188940" y="0"/>
                  </a:lnTo>
                  <a:cubicBezTo>
                    <a:pt x="2266105" y="0"/>
                    <a:pt x="2328660" y="62555"/>
                    <a:pt x="2328660" y="139720"/>
                  </a:cubicBezTo>
                  <a:lnTo>
                    <a:pt x="2328660" y="1257476"/>
                  </a:lnTo>
                  <a:cubicBezTo>
                    <a:pt x="2328660" y="1334641"/>
                    <a:pt x="2266105" y="1397196"/>
                    <a:pt x="2188940" y="1397196"/>
                  </a:cubicBezTo>
                  <a:lnTo>
                    <a:pt x="139720" y="1397196"/>
                  </a:lnTo>
                  <a:cubicBezTo>
                    <a:pt x="62555" y="1397196"/>
                    <a:pt x="0" y="1334641"/>
                    <a:pt x="0" y="1257476"/>
                  </a:cubicBezTo>
                  <a:lnTo>
                    <a:pt x="0" y="139720"/>
                  </a:lnTo>
                  <a:close/>
                </a:path>
              </a:pathLst>
            </a:custGeom>
            <a:solidFill>
              <a:srgbClr val="3477B2"/>
            </a:solidFill>
            <a:ln cap="flat" cmpd="sng" w="25400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87825" lIns="87825" spcFirstLastPara="1" rIns="87825" wrap="square" tIns="878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Traction – Customers, Partnerships and Revenue</a:t>
              </a:r>
              <a:endParaRPr sz="1100"/>
            </a:p>
          </p:txBody>
        </p:sp>
        <p:sp>
          <p:nvSpPr>
            <p:cNvPr id="155" name="Google Shape;155;p28"/>
            <p:cNvSpPr/>
            <p:nvPr/>
          </p:nvSpPr>
          <p:spPr>
            <a:xfrm rot="-5400000">
              <a:off x="2969311" y="2433950"/>
              <a:ext cx="1738805" cy="209579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28"/>
            <p:cNvSpPr/>
            <p:nvPr/>
          </p:nvSpPr>
          <p:spPr>
            <a:xfrm>
              <a:off x="3369136" y="3070487"/>
              <a:ext cx="2328660" cy="1397196"/>
            </a:xfrm>
            <a:custGeom>
              <a:rect b="b" l="l" r="r" t="t"/>
              <a:pathLst>
                <a:path extrusionOk="0" h="1397196" w="2328660">
                  <a:moveTo>
                    <a:pt x="0" y="139720"/>
                  </a:moveTo>
                  <a:cubicBezTo>
                    <a:pt x="0" y="62555"/>
                    <a:pt x="62555" y="0"/>
                    <a:pt x="139720" y="0"/>
                  </a:cubicBezTo>
                  <a:lnTo>
                    <a:pt x="2188940" y="0"/>
                  </a:lnTo>
                  <a:cubicBezTo>
                    <a:pt x="2266105" y="0"/>
                    <a:pt x="2328660" y="62555"/>
                    <a:pt x="2328660" y="139720"/>
                  </a:cubicBezTo>
                  <a:lnTo>
                    <a:pt x="2328660" y="1257476"/>
                  </a:lnTo>
                  <a:cubicBezTo>
                    <a:pt x="2328660" y="1334641"/>
                    <a:pt x="2266105" y="1397196"/>
                    <a:pt x="2188940" y="1397196"/>
                  </a:cubicBezTo>
                  <a:lnTo>
                    <a:pt x="139720" y="1397196"/>
                  </a:lnTo>
                  <a:cubicBezTo>
                    <a:pt x="62555" y="1397196"/>
                    <a:pt x="0" y="1334641"/>
                    <a:pt x="0" y="1257476"/>
                  </a:cubicBezTo>
                  <a:lnTo>
                    <a:pt x="0" y="139720"/>
                  </a:lnTo>
                  <a:close/>
                </a:path>
              </a:pathLst>
            </a:custGeom>
            <a:solidFill>
              <a:srgbClr val="1B1E3D"/>
            </a:solidFill>
            <a:ln cap="flat" cmpd="sng" w="25400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87825" lIns="87825" spcFirstLastPara="1" rIns="87825" wrap="square" tIns="878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Business Model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28"/>
            <p:cNvSpPr/>
            <p:nvPr/>
          </p:nvSpPr>
          <p:spPr>
            <a:xfrm>
              <a:off x="4015041" y="1629982"/>
              <a:ext cx="3089428" cy="209579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28"/>
            <p:cNvSpPr/>
            <p:nvPr/>
          </p:nvSpPr>
          <p:spPr>
            <a:xfrm>
              <a:off x="3369136" y="1323991"/>
              <a:ext cx="2328660" cy="1397196"/>
            </a:xfrm>
            <a:custGeom>
              <a:rect b="b" l="l" r="r" t="t"/>
              <a:pathLst>
                <a:path extrusionOk="0" h="1397196" w="2328660">
                  <a:moveTo>
                    <a:pt x="0" y="139720"/>
                  </a:moveTo>
                  <a:cubicBezTo>
                    <a:pt x="0" y="62555"/>
                    <a:pt x="62555" y="0"/>
                    <a:pt x="139720" y="0"/>
                  </a:cubicBezTo>
                  <a:lnTo>
                    <a:pt x="2188940" y="0"/>
                  </a:lnTo>
                  <a:cubicBezTo>
                    <a:pt x="2266105" y="0"/>
                    <a:pt x="2328660" y="62555"/>
                    <a:pt x="2328660" y="139720"/>
                  </a:cubicBezTo>
                  <a:lnTo>
                    <a:pt x="2328660" y="1257476"/>
                  </a:lnTo>
                  <a:cubicBezTo>
                    <a:pt x="2328660" y="1334641"/>
                    <a:pt x="2266105" y="1397196"/>
                    <a:pt x="2188940" y="1397196"/>
                  </a:cubicBezTo>
                  <a:lnTo>
                    <a:pt x="139720" y="1397196"/>
                  </a:lnTo>
                  <a:cubicBezTo>
                    <a:pt x="62555" y="1397196"/>
                    <a:pt x="0" y="1334641"/>
                    <a:pt x="0" y="1257476"/>
                  </a:cubicBezTo>
                  <a:lnTo>
                    <a:pt x="0" y="139720"/>
                  </a:lnTo>
                  <a:close/>
                </a:path>
              </a:pathLst>
            </a:cu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87825" lIns="87825" spcFirstLastPara="1" rIns="87825" wrap="square" tIns="878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Demo (If Applicable)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28"/>
            <p:cNvSpPr/>
            <p:nvPr/>
          </p:nvSpPr>
          <p:spPr>
            <a:xfrm rot="5400000">
              <a:off x="6066430" y="2433950"/>
              <a:ext cx="1738805" cy="209579"/>
            </a:xfrm>
            <a:prstGeom prst="rect">
              <a:avLst/>
            </a:prstGeom>
            <a:solidFill>
              <a:srgbClr val="ABBADE"/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28"/>
            <p:cNvSpPr/>
            <p:nvPr/>
          </p:nvSpPr>
          <p:spPr>
            <a:xfrm>
              <a:off x="6466255" y="1323991"/>
              <a:ext cx="2328660" cy="1397196"/>
            </a:xfrm>
            <a:custGeom>
              <a:rect b="b" l="l" r="r" t="t"/>
              <a:pathLst>
                <a:path extrusionOk="0" h="1397196" w="2328660">
                  <a:moveTo>
                    <a:pt x="0" y="139720"/>
                  </a:moveTo>
                  <a:cubicBezTo>
                    <a:pt x="0" y="62555"/>
                    <a:pt x="62555" y="0"/>
                    <a:pt x="139720" y="0"/>
                  </a:cubicBezTo>
                  <a:lnTo>
                    <a:pt x="2188940" y="0"/>
                  </a:lnTo>
                  <a:cubicBezTo>
                    <a:pt x="2266105" y="0"/>
                    <a:pt x="2328660" y="62555"/>
                    <a:pt x="2328660" y="139720"/>
                  </a:cubicBezTo>
                  <a:lnTo>
                    <a:pt x="2328660" y="1257476"/>
                  </a:lnTo>
                  <a:cubicBezTo>
                    <a:pt x="2328660" y="1334641"/>
                    <a:pt x="2266105" y="1397196"/>
                    <a:pt x="2188940" y="1397196"/>
                  </a:cubicBezTo>
                  <a:lnTo>
                    <a:pt x="139720" y="1397196"/>
                  </a:lnTo>
                  <a:cubicBezTo>
                    <a:pt x="62555" y="1397196"/>
                    <a:pt x="0" y="1334641"/>
                    <a:pt x="0" y="1257476"/>
                  </a:cubicBezTo>
                  <a:lnTo>
                    <a:pt x="0" y="139720"/>
                  </a:lnTo>
                  <a:close/>
                </a:path>
              </a:pathLst>
            </a:custGeom>
            <a:solidFill>
              <a:srgbClr val="1B1E3D"/>
            </a:solidFill>
            <a:ln cap="flat" cmpd="sng" w="25400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87825" lIns="87825" spcFirstLastPara="1" rIns="87825" wrap="square" tIns="878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Team and Funding</a:t>
              </a:r>
              <a:endParaRPr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28"/>
            <p:cNvSpPr/>
            <p:nvPr/>
          </p:nvSpPr>
          <p:spPr>
            <a:xfrm>
              <a:off x="6466255" y="3070487"/>
              <a:ext cx="2328660" cy="1397196"/>
            </a:xfrm>
            <a:custGeom>
              <a:rect b="b" l="l" r="r" t="t"/>
              <a:pathLst>
                <a:path extrusionOk="0" h="1397196" w="2328660">
                  <a:moveTo>
                    <a:pt x="0" y="139720"/>
                  </a:moveTo>
                  <a:cubicBezTo>
                    <a:pt x="0" y="62555"/>
                    <a:pt x="62555" y="0"/>
                    <a:pt x="139720" y="0"/>
                  </a:cubicBezTo>
                  <a:lnTo>
                    <a:pt x="2188940" y="0"/>
                  </a:lnTo>
                  <a:cubicBezTo>
                    <a:pt x="2266105" y="0"/>
                    <a:pt x="2328660" y="62555"/>
                    <a:pt x="2328660" y="139720"/>
                  </a:cubicBezTo>
                  <a:lnTo>
                    <a:pt x="2328660" y="1257476"/>
                  </a:lnTo>
                  <a:cubicBezTo>
                    <a:pt x="2328660" y="1334641"/>
                    <a:pt x="2266105" y="1397196"/>
                    <a:pt x="2188940" y="1397196"/>
                  </a:cubicBezTo>
                  <a:lnTo>
                    <a:pt x="139720" y="1397196"/>
                  </a:lnTo>
                  <a:cubicBezTo>
                    <a:pt x="62555" y="1397196"/>
                    <a:pt x="0" y="1334641"/>
                    <a:pt x="0" y="1257476"/>
                  </a:cubicBezTo>
                  <a:lnTo>
                    <a:pt x="0" y="139720"/>
                  </a:lnTo>
                  <a:close/>
                </a:path>
              </a:pathLst>
            </a:custGeom>
            <a:solidFill>
              <a:srgbClr val="C55A1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87825" lIns="87825" spcFirstLastPara="1" rIns="87825" wrap="square" tIns="878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Why FLIN: Proposed Use Case for PoC</a:t>
              </a:r>
              <a:endParaRPr sz="1100"/>
            </a:p>
          </p:txBody>
        </p:sp>
      </p:grpSp>
      <p:sp>
        <p:nvSpPr>
          <p:cNvPr id="162" name="Google Shape;162;p28"/>
          <p:cNvSpPr/>
          <p:nvPr/>
        </p:nvSpPr>
        <p:spPr>
          <a:xfrm>
            <a:off x="1251752" y="800375"/>
            <a:ext cx="340200" cy="339842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8"/>
          <p:cNvSpPr/>
          <p:nvPr/>
        </p:nvSpPr>
        <p:spPr>
          <a:xfrm>
            <a:off x="1251752" y="3431810"/>
            <a:ext cx="340200" cy="339842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8"/>
          <p:cNvSpPr/>
          <p:nvPr/>
        </p:nvSpPr>
        <p:spPr>
          <a:xfrm>
            <a:off x="1251752" y="2110116"/>
            <a:ext cx="340200" cy="339842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8"/>
          <p:cNvSpPr/>
          <p:nvPr/>
        </p:nvSpPr>
        <p:spPr>
          <a:xfrm>
            <a:off x="3578490" y="3431810"/>
            <a:ext cx="340200" cy="339842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8"/>
          <p:cNvSpPr/>
          <p:nvPr/>
        </p:nvSpPr>
        <p:spPr>
          <a:xfrm>
            <a:off x="3578490" y="2110116"/>
            <a:ext cx="340200" cy="339842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28"/>
          <p:cNvSpPr/>
          <p:nvPr/>
        </p:nvSpPr>
        <p:spPr>
          <a:xfrm>
            <a:off x="3578490" y="800375"/>
            <a:ext cx="340200" cy="339842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8"/>
          <p:cNvSpPr/>
          <p:nvPr/>
        </p:nvSpPr>
        <p:spPr>
          <a:xfrm>
            <a:off x="5928461" y="800375"/>
            <a:ext cx="340200" cy="339842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8"/>
          <p:cNvSpPr/>
          <p:nvPr/>
        </p:nvSpPr>
        <p:spPr>
          <a:xfrm>
            <a:off x="5928461" y="2110116"/>
            <a:ext cx="340200" cy="339842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